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857" r:id="rId2"/>
    <p:sldId id="838" r:id="rId3"/>
    <p:sldId id="865" r:id="rId4"/>
    <p:sldId id="868" r:id="rId5"/>
    <p:sldId id="866" r:id="rId6"/>
    <p:sldId id="867" r:id="rId7"/>
    <p:sldId id="872" r:id="rId8"/>
    <p:sldId id="873" r:id="rId9"/>
    <p:sldId id="874" r:id="rId10"/>
    <p:sldId id="875" r:id="rId11"/>
    <p:sldId id="876" r:id="rId12"/>
    <p:sldId id="878" r:id="rId13"/>
    <p:sldId id="581" r:id="rId14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楷体" panose="02010609060101010101" pitchFamily="49" charset="-122"/>
      <p:regular r:id="rId23"/>
    </p:embeddedFont>
    <p:embeddedFont>
      <p:font typeface="黑体" panose="02010609060101010101" pitchFamily="49" charset="-122"/>
      <p:regular r:id="rId24"/>
    </p:embeddedFont>
    <p:embeddedFont>
      <p:font typeface="Impact" panose="020B0806030902050204" pitchFamily="34" charset="0"/>
      <p:regular r:id="rId2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1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6" autoAdjust="0"/>
    <p:restoredTop sz="95081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20"/>
        <p:guide pos="28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88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5E7CCD-18F3-4398-9F0C-BECC3E5C6C8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5993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AC5EC91-E445-4A5D-830B-0153C731261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3145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586509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6764677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207838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7955778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8313089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7669056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811676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8003804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2448760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6270797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703902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1508737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3431175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4836407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0210866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7155744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450303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4741933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6861319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668154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27493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365554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9136947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166431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371029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5493882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0704439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063143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5558576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541083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819069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7010433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/>
          <p:cNvPicPr>
            <a:picLocks noChangeAspect="1" noChangeArrowheads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8675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6"/>
          <p:cNvSpPr>
            <a:spLocks noChangeArrowheads="1"/>
          </p:cNvSpPr>
          <p:nvPr userDrawn="1"/>
        </p:nvSpPr>
        <p:spPr bwMode="auto">
          <a:xfrm>
            <a:off x="5899559" y="69850"/>
            <a:ext cx="183127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 smtClean="0">
                <a:solidFill>
                  <a:srgbClr val="A11111"/>
                </a:solidFill>
                <a:latin typeface="宋体" pitchFamily="2" charset="-122"/>
              </a:rPr>
              <a:t>表达要得体</a:t>
            </a:r>
            <a:r>
              <a:rPr kumimoji="1" lang="en-US" altLang="zh-CN" sz="2400" b="1" dirty="0" smtClean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10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860" r:id="rId1"/>
    <p:sldLayoutId id="2147488859" r:id="rId2"/>
    <p:sldLayoutId id="2147488858" r:id="rId3"/>
    <p:sldLayoutId id="2147488857" r:id="rId4"/>
    <p:sldLayoutId id="2147488856" r:id="rId5"/>
    <p:sldLayoutId id="2147488855" r:id="rId6"/>
    <p:sldLayoutId id="2147488854" r:id="rId7"/>
    <p:sldLayoutId id="2147488853" r:id="rId8"/>
    <p:sldLayoutId id="2147488852" r:id="rId9"/>
    <p:sldLayoutId id="2147488851" r:id="rId10"/>
    <p:sldLayoutId id="2147488850" r:id="rId11"/>
    <p:sldLayoutId id="2147488849" r:id="rId12"/>
    <p:sldLayoutId id="2147488848" r:id="rId13"/>
    <p:sldLayoutId id="2147488847" r:id="rId14"/>
    <p:sldLayoutId id="2147488846" r:id="rId15"/>
    <p:sldLayoutId id="2147488845" r:id="rId16"/>
    <p:sldLayoutId id="2147488844" r:id="rId17"/>
    <p:sldLayoutId id="2147488843" r:id="rId18"/>
    <p:sldLayoutId id="2147488842" r:id="rId19"/>
    <p:sldLayoutId id="2147488841" r:id="rId20"/>
    <p:sldLayoutId id="2147488840" r:id="rId21"/>
    <p:sldLayoutId id="2147488839" r:id="rId22"/>
    <p:sldLayoutId id="2147488838" r:id="rId23"/>
    <p:sldLayoutId id="2147488837" r:id="rId24"/>
    <p:sldLayoutId id="2147488836" r:id="rId25"/>
    <p:sldLayoutId id="2147488835" r:id="rId26"/>
    <p:sldLayoutId id="2147488834" r:id="rId27"/>
    <p:sldLayoutId id="2147488833" r:id="rId28"/>
    <p:sldLayoutId id="2147488832" r:id="rId29"/>
    <p:sldLayoutId id="2147488831" r:id="rId30"/>
    <p:sldLayoutId id="2147488830" r:id="rId31"/>
    <p:sldLayoutId id="2147488829" r:id="rId32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f10.baidu.com/it/u=2643527568,547964882&amp;fm=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54" y="-11013"/>
            <a:ext cx="9132887" cy="522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194" name="组合 1"/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7670"/>
          </a:xfrm>
        </p:grpSpPr>
        <p:sp>
          <p:nvSpPr>
            <p:cNvPr id="5" name="圆角矩形 4"/>
            <p:cNvSpPr/>
            <p:nvPr/>
          </p:nvSpPr>
          <p:spPr>
            <a:xfrm>
              <a:off x="58738" y="98139"/>
              <a:ext cx="1920875" cy="310863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b="1"/>
            </a:p>
          </p:txBody>
        </p:sp>
        <p:sp>
          <p:nvSpPr>
            <p:cNvPr id="8196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7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八年级语文上册</a:t>
              </a:r>
            </a:p>
          </p:txBody>
        </p:sp>
      </p:grpSp>
      <p:sp>
        <p:nvSpPr>
          <p:cNvPr id="8" name="TextBox 48">
            <a:extLst/>
          </p:cNvPr>
          <p:cNvSpPr txBox="1"/>
          <p:nvPr/>
        </p:nvSpPr>
        <p:spPr>
          <a:xfrm>
            <a:off x="1556665" y="1563638"/>
            <a:ext cx="6030671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写作  </a:t>
            </a:r>
            <a:r>
              <a:rPr lang="zh-CN" altLang="en-US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表达要得体</a:t>
            </a:r>
            <a:endParaRPr lang="zh-CN" altLang="en-US" sz="51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cs typeface="Kaiti SC"/>
            </a:endParaRPr>
          </a:p>
        </p:txBody>
      </p:sp>
      <p:pic>
        <p:nvPicPr>
          <p:cNvPr id="9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99"/>
          <p:cNvSpPr txBox="1">
            <a:spLocks noChangeArrowheads="1"/>
          </p:cNvSpPr>
          <p:nvPr/>
        </p:nvSpPr>
        <p:spPr bwMode="auto">
          <a:xfrm>
            <a:off x="466725" y="483518"/>
            <a:ext cx="6302375" cy="432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传播绿色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理念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多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植树造林。森林不仅能净化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空气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还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能调节气候。要制止乱砍滥伐森林的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行为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树立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保护大自然的意识。</a:t>
            </a:r>
            <a:endParaRPr lang="en-US" altLang="zh-CN" sz="25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不要滥用各种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资源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尤其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是不可再生资源。如果这些资源被无休止地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开采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必定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会形成资源的枯竭。当地球上没有任何可以利用的资源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时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人类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就无法生存了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500" b="1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5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500" b="1" dirty="0">
                <a:latin typeface="楷体" pitchFamily="49" charset="-122"/>
                <a:ea typeface="楷体" pitchFamily="49" charset="-122"/>
              </a:rPr>
              <a:t>节约用水，珍惜水资源。虽然地球上有丰富的水资源，但其中只有百分之三是淡水。我们要从小事做起，从自身做起，节约用水。可以用洗菜、淘米的水浇花，也可以</a:t>
            </a:r>
            <a:r>
              <a:rPr lang="zh-CN" altLang="en-US" sz="2500" b="1" dirty="0" smtClean="0">
                <a:latin typeface="楷体" pitchFamily="49" charset="-122"/>
                <a:ea typeface="楷体" pitchFamily="49" charset="-122"/>
              </a:rPr>
              <a:t>用洗衣</a:t>
            </a:r>
            <a:endParaRPr lang="zh-CN" altLang="en-US" sz="25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092950" y="2067694"/>
            <a:ext cx="1871538" cy="1358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分条列举倡议的内容，条理清楚。</a:t>
            </a:r>
          </a:p>
        </p:txBody>
      </p:sp>
      <p:cxnSp>
        <p:nvCxnSpPr>
          <p:cNvPr id="10" name="直接连接符 9">
            <a:extLst/>
          </p:cNvPr>
          <p:cNvCxnSpPr>
            <a:cxnSpLocks noChangeShapeType="1"/>
          </p:cNvCxnSpPr>
          <p:nvPr/>
        </p:nvCxnSpPr>
        <p:spPr bwMode="auto">
          <a:xfrm>
            <a:off x="6904038" y="700088"/>
            <a:ext cx="7937" cy="4032250"/>
          </a:xfrm>
          <a:prstGeom prst="line">
            <a:avLst/>
          </a:prstGeom>
          <a:ln cap="rnd">
            <a:solidFill>
              <a:srgbClr val="FF0000"/>
            </a:solidFill>
            <a:prstDash val="sysDot"/>
            <a:headEnd/>
            <a:tailEnd/>
          </a:ln>
          <a:ex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99"/>
          <p:cNvSpPr txBox="1">
            <a:spLocks noChangeArrowheads="1"/>
          </p:cNvSpPr>
          <p:nvPr/>
        </p:nvSpPr>
        <p:spPr bwMode="auto">
          <a:xfrm>
            <a:off x="716657" y="915566"/>
            <a:ext cx="6015583" cy="278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水冲马桶……让我们养成节约用水的好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习惯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保护水资源尽一份力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2500" b="1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虽然</a:t>
            </a:r>
            <a:r>
              <a:rPr lang="zh-CN" altLang="en-US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我们每个人能做的事很少，作用也很小，但是只要人人从我做起，从一点一滴的小事做起，保护和珍惜我们的地球，地球就能露出青春的笑脸</a:t>
            </a:r>
            <a:r>
              <a:rPr lang="en-US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!</a:t>
            </a:r>
          </a:p>
          <a:p>
            <a:r>
              <a:rPr lang="en-US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                  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八年级（</a:t>
            </a:r>
            <a:r>
              <a:rPr lang="en-US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）班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092950" y="1492811"/>
            <a:ext cx="1871538" cy="1799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结尾表示倡议者的决心和希望，结构完整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9" name="直接连接符 8">
            <a:extLst/>
          </p:cNvPr>
          <p:cNvCxnSpPr>
            <a:cxnSpLocks noChangeShapeType="1"/>
          </p:cNvCxnSpPr>
          <p:nvPr/>
        </p:nvCxnSpPr>
        <p:spPr bwMode="auto">
          <a:xfrm>
            <a:off x="6904038" y="700088"/>
            <a:ext cx="7937" cy="4032250"/>
          </a:xfrm>
          <a:prstGeom prst="line">
            <a:avLst/>
          </a:prstGeom>
          <a:ln cap="rnd">
            <a:solidFill>
              <a:srgbClr val="FF0000"/>
            </a:solidFill>
            <a:prstDash val="sysDot"/>
            <a:headEnd/>
            <a:tailEnd/>
          </a:ln>
          <a:ex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503238" y="750888"/>
            <a:ext cx="8137525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总评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本文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首先交代了发出倡议的原因及当时的各种背景事实，点明了倡议的目的，然后分条列举了倡议的内容，条理清晰，结构完整，是一篇不错的习作。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3"/>
          <p:cNvSpPr txBox="1">
            <a:spLocks noChangeArrowheads="1"/>
          </p:cNvSpPr>
          <p:nvPr/>
        </p:nvSpPr>
        <p:spPr bwMode="auto">
          <a:xfrm>
            <a:off x="651727" y="1419225"/>
            <a:ext cx="783419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99"/>
          <p:cNvSpPr txBox="1">
            <a:spLocks noChangeArrowheads="1"/>
          </p:cNvSpPr>
          <p:nvPr/>
        </p:nvSpPr>
        <p:spPr bwMode="auto">
          <a:xfrm>
            <a:off x="489868" y="1147211"/>
            <a:ext cx="816426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学写感谢信、倡议书、邀请函等文章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（重点）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学习语言表达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技巧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提高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表达能力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（难点）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注意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读者的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特点和应用的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场合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恰当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使用词语和句子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（素养）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11"/>
          <p:cNvGrpSpPr>
            <a:grpSpLocks/>
          </p:cNvGrpSpPr>
          <p:nvPr/>
        </p:nvGrpSpPr>
        <p:grpSpPr bwMode="auto">
          <a:xfrm>
            <a:off x="-3175" y="41275"/>
            <a:ext cx="2006600" cy="523875"/>
            <a:chOff x="70" y="-63"/>
            <a:chExt cx="3161" cy="824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544513" y="1837729"/>
            <a:ext cx="8054975" cy="24622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班最近变化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很大，卫生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了，纪律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了，学习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成绩也好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了，本月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获得了年级“流动红旗”。之所以取得这样好的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成绩，我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认为主要归咎于班主任的管理。班主任管理很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严格，很到位，很负责，我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欣赏，要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充分肯定。</a:t>
            </a:r>
          </a:p>
        </p:txBody>
      </p: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539552" y="705321"/>
            <a:ext cx="8064896" cy="982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一、下面这段话是班长准备的班会发言稿中的一段，表达不够得体，试着修改一下。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文本框 99"/>
          <p:cNvSpPr txBox="1">
            <a:spLocks noChangeArrowheads="1"/>
          </p:cNvSpPr>
          <p:nvPr/>
        </p:nvSpPr>
        <p:spPr bwMode="auto">
          <a:xfrm>
            <a:off x="510977" y="1213123"/>
            <a:ext cx="8064896" cy="3373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可以从多个角度思考发言稿有什么问题。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比如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是否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注意了文中提及对象的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身份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词语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使用是否恰当等。</a:t>
            </a:r>
            <a:endParaRPr lang="en-US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修改时要注意发言稿的写作目的和使用场合。</a:t>
            </a:r>
            <a:endParaRPr lang="en-US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如果你觉得修改意见比较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多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可以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在不改变原意的基础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上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重写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一段话。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67544" y="62753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提示：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23528" y="459135"/>
            <a:ext cx="8496944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</a:rPr>
              <a:t>二、学生会计划开展“环境保护月”</a:t>
            </a:r>
            <a:r>
              <a:rPr lang="zh-CN" altLang="en-US" sz="2600" b="1" dirty="0" smtClean="0">
                <a:latin typeface="宋体" panose="02010600030101010101" pitchFamily="2" charset="-122"/>
              </a:rPr>
              <a:t>活动，准备</a:t>
            </a:r>
            <a:r>
              <a:rPr lang="zh-CN" altLang="en-US" sz="2600" b="1" dirty="0">
                <a:latin typeface="宋体" panose="02010600030101010101" pitchFamily="2" charset="-122"/>
              </a:rPr>
              <a:t>邀请领导、专家学者、环保热心人士、家长和其他学校的师生等作为嘉宾参加活动的启动仪式。请你任选一个</a:t>
            </a:r>
            <a:r>
              <a:rPr lang="zh-CN" altLang="en-US" sz="2600" b="1" dirty="0" smtClean="0">
                <a:latin typeface="宋体" panose="02010600030101010101" pitchFamily="2" charset="-122"/>
              </a:rPr>
              <a:t>对象，以</a:t>
            </a:r>
            <a:r>
              <a:rPr lang="zh-CN" altLang="en-US" sz="2600" b="1" dirty="0">
                <a:latin typeface="宋体" panose="02010600030101010101" pitchFamily="2" charset="-122"/>
              </a:rPr>
              <a:t>学生会的名义写一份邀请函。</a:t>
            </a:r>
          </a:p>
        </p:txBody>
      </p: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323528" y="2355726"/>
            <a:ext cx="849694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明确邀请函的写作目的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体现书面邀请的正式性和对对方的尊敬。要根据嘉宾的身份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选择恰当的称呼。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应介绍活动的时间、地点、主题等情况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让对方对活动有所了解。如果需要对方在活动中发言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也应该提及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以便对方提前准备。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语言要简洁明了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大方得体。</a:t>
            </a: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528" y="204864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提示：</a:t>
            </a:r>
            <a:endParaRPr lang="en-US" altLang="zh-CN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40469" y="555526"/>
            <a:ext cx="8263062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</a:rPr>
              <a:t>三、在“环境保护月”活动</a:t>
            </a:r>
            <a:r>
              <a:rPr lang="zh-CN" altLang="en-US" sz="2600" b="1" dirty="0" smtClean="0">
                <a:latin typeface="宋体" panose="02010600030101010101" pitchFamily="2" charset="-122"/>
              </a:rPr>
              <a:t>中，你</a:t>
            </a:r>
            <a:r>
              <a:rPr lang="zh-CN" altLang="en-US" sz="2600" b="1" dirty="0">
                <a:latin typeface="宋体" panose="02010600030101010101" pitchFamily="2" charset="-122"/>
              </a:rPr>
              <a:t>所在的班级将向全校师生发出</a:t>
            </a:r>
            <a:r>
              <a:rPr lang="zh-CN" altLang="en-US" sz="2600" b="1" dirty="0" smtClean="0">
                <a:latin typeface="宋体" panose="02010600030101010101" pitchFamily="2" charset="-122"/>
              </a:rPr>
              <a:t>倡议，倡导</a:t>
            </a:r>
            <a:r>
              <a:rPr lang="zh-CN" altLang="en-US" sz="2600" b="1" dirty="0">
                <a:latin typeface="宋体" panose="02010600030101010101" pitchFamily="2" charset="-122"/>
              </a:rPr>
              <a:t>节约、低碳、环保的理念。请以班级的名义写一份倡议书。不少于</a:t>
            </a:r>
            <a:r>
              <a:rPr lang="en-US" altLang="zh-CN" sz="2600" b="1" dirty="0">
                <a:latin typeface="宋体" panose="02010600030101010101" pitchFamily="2" charset="-122"/>
              </a:rPr>
              <a:t>500</a:t>
            </a:r>
            <a:r>
              <a:rPr lang="zh-CN" altLang="en-US" sz="2600" b="1" dirty="0">
                <a:latin typeface="宋体" panose="02010600030101010101" pitchFamily="2" charset="-122"/>
              </a:rPr>
              <a:t>字。</a:t>
            </a:r>
          </a:p>
        </p:txBody>
      </p: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472855" y="2355726"/>
            <a:ext cx="819829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应介绍发出倡议的背景、目的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这样更容易让人理解和信服。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明确倡议书的主题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如“节约新风尚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环保小卫士”“低碳生活我行动”等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并提出活动的具体内容和要求。</a:t>
            </a:r>
            <a:endParaRPr lang="en-US" altLang="zh-CN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注意倡议书的使用场合、对象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做到表达得体。</a:t>
            </a:r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3352" y="1851670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提示：</a:t>
            </a:r>
            <a:endParaRPr lang="en-US" altLang="zh-CN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文本框 99"/>
          <p:cNvSpPr txBox="1">
            <a:spLocks noChangeArrowheads="1"/>
          </p:cNvSpPr>
          <p:nvPr/>
        </p:nvSpPr>
        <p:spPr bwMode="auto">
          <a:xfrm>
            <a:off x="499269" y="843558"/>
            <a:ext cx="8145462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要做到表达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得体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应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考虑写作的目的。不同的写作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目的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意味着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表达方式、态度应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有所不同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适应特定的需求。比如要表示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感谢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用语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应该比较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恭敬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若是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要想获得对方的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原谅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表达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上应该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诚恳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以期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得到对方的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谅解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若是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想反映某个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问题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则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应该观点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鲜明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指出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问题的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要害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提出</a:t>
            </a:r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合理的建议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548301" y="654012"/>
            <a:ext cx="8047399" cy="401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除了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写作的目的外，还要注意读者对象的特点和应用的场合。读者对象的年龄、性别、职业等不同，写作时的用语也应有所不同。</a:t>
            </a:r>
          </a:p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另外，要注意恰当使用礼貌用语。比如到别人家做客，应用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“拜访”；宾客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来到自己家，应用“光临”。再如以书面形式提意见和建议时，应说</a:t>
            </a:r>
            <a:r>
              <a:rPr lang="en-US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:“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我的这些看法并不成熟，请批评指正。”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99"/>
          <p:cNvSpPr txBox="1">
            <a:spLocks noChangeArrowheads="1"/>
          </p:cNvSpPr>
          <p:nvPr/>
        </p:nvSpPr>
        <p:spPr bwMode="auto">
          <a:xfrm>
            <a:off x="395536" y="670500"/>
            <a:ext cx="6270625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zh-CN" sz="25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环保</a:t>
            </a:r>
            <a:r>
              <a:rPr lang="zh-CN" altLang="zh-CN" sz="25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倡议书</a:t>
            </a:r>
          </a:p>
          <a:p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尊敬的老师、亲爱的同学们</a:t>
            </a:r>
            <a:r>
              <a:rPr lang="en-US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:</a:t>
            </a:r>
            <a:endParaRPr lang="zh-CN" altLang="zh-CN" sz="25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地球是人类的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母亲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生命的摇篮。地球无偿地供给我们各种资源和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生存空间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哺育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着我们健康成长。而我们却为了一点儿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蝇头小利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不顾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后果地肆意破坏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她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使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她失去了美丽、光彩的面容。为了更好地保护我们的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家园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学校开展“环境保护月”活动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之际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班特向全校师生发起以“珍惜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资源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保护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环境”为主题的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倡议</a:t>
            </a:r>
            <a:r>
              <a:rPr lang="zh-CN" altLang="en-US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5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并</a:t>
            </a:r>
            <a:r>
              <a:rPr lang="zh-CN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建议大家做到以下几点</a:t>
            </a:r>
            <a:r>
              <a:rPr lang="en-US" altLang="zh-CN" sz="25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:</a:t>
            </a:r>
            <a:endParaRPr lang="zh-CN" altLang="en-US" sz="25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092950" y="2067694"/>
            <a:ext cx="1871538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开头</a:t>
            </a: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指出倡议的目的。</a:t>
            </a:r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460375" y="504825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范文</a:t>
            </a:r>
          </a:p>
        </p:txBody>
      </p:sp>
      <p:cxnSp>
        <p:nvCxnSpPr>
          <p:cNvPr id="15" name="直接连接符 14">
            <a:extLst/>
          </p:cNvPr>
          <p:cNvCxnSpPr>
            <a:cxnSpLocks noChangeShapeType="1"/>
          </p:cNvCxnSpPr>
          <p:nvPr/>
        </p:nvCxnSpPr>
        <p:spPr bwMode="auto">
          <a:xfrm>
            <a:off x="6904038" y="700088"/>
            <a:ext cx="7937" cy="4032250"/>
          </a:xfrm>
          <a:prstGeom prst="line">
            <a:avLst/>
          </a:prstGeom>
          <a:ln cap="rnd">
            <a:solidFill>
              <a:srgbClr val="FF0000"/>
            </a:solidFill>
            <a:prstDash val="sysDot"/>
            <a:headEnd/>
            <a:tailEnd/>
          </a:ln>
          <a:ex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</TotalTime>
  <Words>1629</Words>
  <Application>Microsoft Office PowerPoint</Application>
  <PresentationFormat>全屏显示(16:9)</PresentationFormat>
  <Paragraphs>51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微软雅黑</vt:lpstr>
      <vt:lpstr>Calibri</vt:lpstr>
      <vt:lpstr>楷体</vt:lpstr>
      <vt:lpstr>Xingkai SC</vt:lpstr>
      <vt:lpstr>Times New Roman</vt:lpstr>
      <vt:lpstr>Kaiti SC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541</cp:revision>
  <dcterms:created xsi:type="dcterms:W3CDTF">2018-11-06T06:39:21Z</dcterms:created>
  <dcterms:modified xsi:type="dcterms:W3CDTF">2020-03-27T08:06:48Z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2052-11.3.0.8513</vt:lpwstr>
  </property>
</Properties>
</file>